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06" y="-5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4566A-ADFB-4D56-91E0-8B22D5CD00C9}"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132556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4566A-ADFB-4D56-91E0-8B22D5CD00C9}"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424039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4566A-ADFB-4D56-91E0-8B22D5CD00C9}"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88969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4566A-ADFB-4D56-91E0-8B22D5CD00C9}"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317555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4566A-ADFB-4D56-91E0-8B22D5CD00C9}" type="datetimeFigureOut">
              <a:rPr lang="en-US" smtClean="0"/>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382417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4566A-ADFB-4D56-91E0-8B22D5CD00C9}"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353969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4566A-ADFB-4D56-91E0-8B22D5CD00C9}" type="datetimeFigureOut">
              <a:rPr lang="en-US" smtClean="0"/>
              <a:t>8/6/2015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178070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4566A-ADFB-4D56-91E0-8B22D5CD00C9}" type="datetimeFigureOut">
              <a:rPr lang="en-US" smtClean="0"/>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348171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4566A-ADFB-4D56-91E0-8B22D5CD00C9}" type="datetimeFigureOut">
              <a:rPr lang="en-US" smtClean="0"/>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103891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4566A-ADFB-4D56-91E0-8B22D5CD00C9}"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191978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4566A-ADFB-4D56-91E0-8B22D5CD00C9}" type="datetimeFigureOut">
              <a:rPr lang="en-US" smtClean="0"/>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0CC8-3686-492D-90B9-E713355D9570}" type="slidenum">
              <a:rPr lang="en-US" smtClean="0"/>
              <a:t>‹#›</a:t>
            </a:fld>
            <a:endParaRPr lang="en-US"/>
          </a:p>
        </p:txBody>
      </p:sp>
    </p:spTree>
    <p:extLst>
      <p:ext uri="{BB962C8B-B14F-4D97-AF65-F5344CB8AC3E}">
        <p14:creationId xmlns:p14="http://schemas.microsoft.com/office/powerpoint/2010/main" val="25829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4566A-ADFB-4D56-91E0-8B22D5CD00C9}" type="datetimeFigureOut">
              <a:rPr lang="en-US" smtClean="0"/>
              <a:t>8/6/2015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C0CC8-3686-492D-90B9-E713355D9570}" type="slidenum">
              <a:rPr lang="en-US" smtClean="0"/>
              <a:t>‹#›</a:t>
            </a:fld>
            <a:endParaRPr lang="en-US"/>
          </a:p>
        </p:txBody>
      </p:sp>
    </p:spTree>
    <p:extLst>
      <p:ext uri="{BB962C8B-B14F-4D97-AF65-F5344CB8AC3E}">
        <p14:creationId xmlns:p14="http://schemas.microsoft.com/office/powerpoint/2010/main" val="230848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1" y="914400"/>
            <a:ext cx="8882750" cy="1219201"/>
          </a:xfrm>
          <a:effectLst>
            <a:outerShdw blurRad="50800" dist="38100" dir="8100000" algn="tr" rotWithShape="0">
              <a:prstClr val="black">
                <a:alpha val="40000"/>
              </a:prstClr>
            </a:outerShdw>
          </a:effectLst>
        </p:spPr>
        <p:txBody>
          <a:bodyPr>
            <a:normAutofit/>
          </a:bodyPr>
          <a:lstStyle/>
          <a:p>
            <a:r>
              <a:rPr lang="en-US" sz="5400" dirty="0" err="1" smtClean="0">
                <a:solidFill>
                  <a:srgbClr val="0070C0"/>
                </a:solidFill>
                <a:latin typeface="Cambria" panose="02040503050406030204" pitchFamily="18" charset="0"/>
              </a:rPr>
              <a:t>ProMax</a:t>
            </a:r>
            <a:r>
              <a:rPr lang="en-US" sz="5400" dirty="0" smtClean="0">
                <a:solidFill>
                  <a:srgbClr val="0070C0"/>
                </a:solidFill>
                <a:latin typeface="Cambria" panose="02040503050406030204" pitchFamily="18" charset="0"/>
              </a:rPr>
              <a:t> Websites</a:t>
            </a:r>
            <a:endParaRPr lang="en-US" sz="5400" dirty="0">
              <a:solidFill>
                <a:srgbClr val="0070C0"/>
              </a:solidFill>
              <a:latin typeface="Cambria" panose="02040503050406030204" pitchFamily="18" charset="0"/>
            </a:endParaRPr>
          </a:p>
        </p:txBody>
      </p:sp>
      <p:sp>
        <p:nvSpPr>
          <p:cNvPr id="3" name="Subtitle 2"/>
          <p:cNvSpPr>
            <a:spLocks noGrp="1"/>
          </p:cNvSpPr>
          <p:nvPr>
            <p:ph type="subTitle" idx="1"/>
          </p:nvPr>
        </p:nvSpPr>
        <p:spPr>
          <a:xfrm>
            <a:off x="1371600" y="2438400"/>
            <a:ext cx="6400800" cy="1143000"/>
          </a:xfrm>
        </p:spPr>
        <p:txBody>
          <a:bodyPr>
            <a:normAutofit/>
          </a:bodyPr>
          <a:lstStyle/>
          <a:p>
            <a:r>
              <a:rPr lang="en-US" dirty="0" smtClean="0">
                <a:solidFill>
                  <a:schemeClr val="tx1">
                    <a:lumMod val="75000"/>
                    <a:lumOff val="25000"/>
                  </a:schemeClr>
                </a:solidFill>
                <a:latin typeface="Candara" panose="020E0502030303020204" pitchFamily="34" charset="0"/>
              </a:rPr>
              <a:t>Providing cutting edge technology </a:t>
            </a:r>
            <a:r>
              <a:rPr lang="en-US" b="1" i="1" dirty="0" smtClean="0">
                <a:solidFill>
                  <a:schemeClr val="tx1">
                    <a:lumMod val="75000"/>
                    <a:lumOff val="25000"/>
                  </a:schemeClr>
                </a:solidFill>
                <a:latin typeface="Candara" panose="020E0502030303020204" pitchFamily="34" charset="0"/>
              </a:rPr>
              <a:t>and</a:t>
            </a:r>
            <a:r>
              <a:rPr lang="en-US" dirty="0" smtClean="0">
                <a:solidFill>
                  <a:schemeClr val="tx1">
                    <a:lumMod val="75000"/>
                    <a:lumOff val="25000"/>
                  </a:schemeClr>
                </a:solidFill>
                <a:latin typeface="Candara" panose="020E0502030303020204" pitchFamily="34"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19600"/>
            <a:ext cx="9144000" cy="2438400"/>
          </a:xfrm>
          <a:prstGeom prst="rect">
            <a:avLst/>
          </a:prstGeom>
        </p:spPr>
      </p:pic>
      <p:sp>
        <p:nvSpPr>
          <p:cNvPr id="4" name="Rectangle 3"/>
          <p:cNvSpPr/>
          <p:nvPr/>
        </p:nvSpPr>
        <p:spPr>
          <a:xfrm>
            <a:off x="1400267" y="3365498"/>
            <a:ext cx="6378669" cy="584775"/>
          </a:xfrm>
          <a:prstGeom prst="rect">
            <a:avLst/>
          </a:prstGeom>
        </p:spPr>
        <p:txBody>
          <a:bodyPr wrap="none">
            <a:spAutoFit/>
          </a:bodyPr>
          <a:lstStyle/>
          <a:p>
            <a:r>
              <a:rPr lang="en-US" sz="3200" dirty="0">
                <a:solidFill>
                  <a:schemeClr val="tx1">
                    <a:lumMod val="75000"/>
                    <a:lumOff val="25000"/>
                  </a:schemeClr>
                </a:solidFill>
                <a:latin typeface="Candara" panose="020E0502030303020204" pitchFamily="34" charset="0"/>
              </a:rPr>
              <a:t>a seamless integration with </a:t>
            </a:r>
            <a:r>
              <a:rPr lang="en-US" sz="3200" dirty="0" err="1">
                <a:solidFill>
                  <a:schemeClr val="tx1">
                    <a:lumMod val="75000"/>
                    <a:lumOff val="25000"/>
                  </a:schemeClr>
                </a:solidFill>
                <a:latin typeface="Candara" panose="020E0502030303020204" pitchFamily="34" charset="0"/>
              </a:rPr>
              <a:t>ProMax</a:t>
            </a:r>
            <a:endParaRPr lang="en-US" sz="3200"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val="12211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884238"/>
          </a:xfrm>
        </p:spPr>
        <p:txBody>
          <a:bodyPr>
            <a:normAutofit fontScale="90000"/>
          </a:bodyPr>
          <a:lstStyle/>
          <a:p>
            <a:r>
              <a:rPr lang="en-US" sz="3600" dirty="0" smtClean="0">
                <a:solidFill>
                  <a:srgbClr val="0070C0"/>
                </a:solidFill>
                <a:latin typeface="Cambria" panose="02040503050406030204" pitchFamily="18" charset="0"/>
              </a:rPr>
              <a:t>Managing your inventory through </a:t>
            </a:r>
            <a:r>
              <a:rPr lang="en-US" sz="3600" dirty="0" err="1" smtClean="0">
                <a:solidFill>
                  <a:srgbClr val="0070C0"/>
                </a:solidFill>
                <a:latin typeface="Cambria" panose="02040503050406030204" pitchFamily="18" charset="0"/>
              </a:rPr>
              <a:t>ProMax</a:t>
            </a:r>
            <a:endParaRPr lang="en-US" sz="3600" dirty="0">
              <a:solidFill>
                <a:srgbClr val="0070C0"/>
              </a:solidFill>
              <a:latin typeface="Cambria" panose="02040503050406030204" pitchFamily="18" charset="0"/>
            </a:endParaRPr>
          </a:p>
        </p:txBody>
      </p:sp>
      <p:sp>
        <p:nvSpPr>
          <p:cNvPr id="3" name="TextBox 2"/>
          <p:cNvSpPr txBox="1"/>
          <p:nvPr/>
        </p:nvSpPr>
        <p:spPr>
          <a:xfrm>
            <a:off x="234268" y="1447800"/>
            <a:ext cx="3886200" cy="4801314"/>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Having accurate and up to date inventory on your website is extremely important. </a:t>
            </a:r>
          </a:p>
          <a:p>
            <a:endParaRPr lang="en-US" dirty="0">
              <a:solidFill>
                <a:schemeClr val="tx1">
                  <a:lumMod val="75000"/>
                  <a:lumOff val="25000"/>
                </a:schemeClr>
              </a:solidFill>
              <a:latin typeface="Candara" panose="020E0502030303020204" pitchFamily="34" charset="0"/>
            </a:endParaRPr>
          </a:p>
          <a:p>
            <a:r>
              <a:rPr lang="en-US" b="1" i="1" dirty="0" smtClean="0">
                <a:solidFill>
                  <a:schemeClr val="tx1">
                    <a:lumMod val="75000"/>
                    <a:lumOff val="25000"/>
                  </a:schemeClr>
                </a:solidFill>
                <a:latin typeface="Candara" panose="020E0502030303020204" pitchFamily="34" charset="0"/>
              </a:rPr>
              <a:t>Your website inventory will be automatically updated directly from </a:t>
            </a:r>
            <a:r>
              <a:rPr lang="en-US" b="1" i="1" dirty="0" err="1" smtClean="0">
                <a:solidFill>
                  <a:schemeClr val="tx1">
                    <a:lumMod val="75000"/>
                    <a:lumOff val="25000"/>
                  </a:schemeClr>
                </a:solidFill>
                <a:latin typeface="Candara" panose="020E0502030303020204" pitchFamily="34" charset="0"/>
              </a:rPr>
              <a:t>ProMax</a:t>
            </a:r>
            <a:r>
              <a:rPr lang="en-US" dirty="0" smtClean="0">
                <a:solidFill>
                  <a:schemeClr val="tx1">
                    <a:lumMod val="75000"/>
                    <a:lumOff val="25000"/>
                  </a:schemeClr>
                </a:solidFill>
                <a:latin typeface="Candara" panose="020E0502030303020204" pitchFamily="34" charset="0"/>
              </a:rPr>
              <a:t>. No more having to maintain your inventory in multiple systems.  We also provide multiple prebuilt inventory reports that are used specifically for managing your website inventory.</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As part of our website package we will also automatically export your inventory to your 3</a:t>
            </a:r>
            <a:r>
              <a:rPr lang="en-US" baseline="30000" dirty="0" smtClean="0">
                <a:solidFill>
                  <a:schemeClr val="tx1">
                    <a:lumMod val="75000"/>
                    <a:lumOff val="25000"/>
                  </a:schemeClr>
                </a:solidFill>
                <a:latin typeface="Candara" panose="020E0502030303020204" pitchFamily="34" charset="0"/>
              </a:rPr>
              <a:t>rd</a:t>
            </a:r>
            <a:r>
              <a:rPr lang="en-US" dirty="0" smtClean="0">
                <a:solidFill>
                  <a:schemeClr val="tx1">
                    <a:lumMod val="75000"/>
                    <a:lumOff val="25000"/>
                  </a:schemeClr>
                </a:solidFill>
                <a:latin typeface="Candara" panose="020E0502030303020204" pitchFamily="34" charset="0"/>
              </a:rPr>
              <a:t> party sites such as </a:t>
            </a:r>
            <a:r>
              <a:rPr lang="en-US" dirty="0" err="1" smtClean="0">
                <a:solidFill>
                  <a:schemeClr val="tx1">
                    <a:lumMod val="75000"/>
                    <a:lumOff val="25000"/>
                  </a:schemeClr>
                </a:solidFill>
                <a:latin typeface="Candara" panose="020E0502030303020204" pitchFamily="34" charset="0"/>
              </a:rPr>
              <a:t>Autotrader</a:t>
            </a:r>
            <a:r>
              <a:rPr lang="en-US" dirty="0" smtClean="0">
                <a:solidFill>
                  <a:schemeClr val="tx1">
                    <a:lumMod val="75000"/>
                    <a:lumOff val="25000"/>
                  </a:schemeClr>
                </a:solidFill>
                <a:latin typeface="Candara" panose="020E0502030303020204" pitchFamily="34" charset="0"/>
              </a:rPr>
              <a:t>, Cars.com, etc.</a:t>
            </a:r>
            <a:endParaRPr lang="en-US" dirty="0">
              <a:solidFill>
                <a:schemeClr val="tx1">
                  <a:lumMod val="75000"/>
                  <a:lumOff val="25000"/>
                </a:schemeClr>
              </a:solidFill>
              <a:latin typeface="Candara" panose="020E0502030303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943758"/>
            <a:ext cx="4357066" cy="271149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791" y="990599"/>
            <a:ext cx="4393675" cy="27432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186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90" y="140904"/>
            <a:ext cx="8229600" cy="1143000"/>
          </a:xfrm>
        </p:spPr>
        <p:txBody>
          <a:bodyPr>
            <a:noAutofit/>
          </a:bodyPr>
          <a:lstStyle/>
          <a:p>
            <a:r>
              <a:rPr lang="en-US" sz="3200" dirty="0" smtClean="0">
                <a:solidFill>
                  <a:srgbClr val="0070C0"/>
                </a:solidFill>
                <a:latin typeface="Cambria" panose="02040503050406030204" pitchFamily="18" charset="0"/>
              </a:rPr>
              <a:t>Manage your website’s display, functionality, and content through </a:t>
            </a:r>
            <a:r>
              <a:rPr lang="en-US" sz="3200" dirty="0" err="1" smtClean="0">
                <a:solidFill>
                  <a:srgbClr val="0070C0"/>
                </a:solidFill>
                <a:latin typeface="Cambria" panose="02040503050406030204" pitchFamily="18" charset="0"/>
              </a:rPr>
              <a:t>ProMax</a:t>
            </a:r>
            <a:endParaRPr lang="en-US" sz="3200" dirty="0">
              <a:solidFill>
                <a:srgbClr val="0070C0"/>
              </a:solidFill>
              <a:latin typeface="Cambria" panose="02040503050406030204" pitchFamily="18" charset="0"/>
            </a:endParaRPr>
          </a:p>
        </p:txBody>
      </p:sp>
      <p:sp>
        <p:nvSpPr>
          <p:cNvPr id="3" name="TextBox 2"/>
          <p:cNvSpPr txBox="1"/>
          <p:nvPr/>
        </p:nvSpPr>
        <p:spPr>
          <a:xfrm>
            <a:off x="710990" y="1939498"/>
            <a:ext cx="3810000" cy="3970318"/>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As mentioned earlier, it is important to make sure you are continually updating and managing your website. Each website includes a state of the art back end management tool.</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This tool can be accessed directly from within ProMax. It allows you to build new pages, edit existing pages, create new lead forms, change processes on your site, plus much more. All changes are done in real time to your site. </a:t>
            </a:r>
            <a:endParaRPr lang="en-US" dirty="0">
              <a:solidFill>
                <a:schemeClr val="tx1">
                  <a:lumMod val="75000"/>
                  <a:lumOff val="25000"/>
                </a:schemeClr>
              </a:solidFill>
              <a:latin typeface="Candara" panose="020E0502030303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245804"/>
            <a:ext cx="3928983" cy="5357706"/>
          </a:xfrm>
          <a:prstGeom prst="rect">
            <a:avLst/>
          </a:prstGeom>
        </p:spPr>
      </p:pic>
    </p:spTree>
    <p:extLst>
      <p:ext uri="{BB962C8B-B14F-4D97-AF65-F5344CB8AC3E}">
        <p14:creationId xmlns:p14="http://schemas.microsoft.com/office/powerpoint/2010/main" val="34697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58" y="139430"/>
            <a:ext cx="8229600" cy="884238"/>
          </a:xfrm>
        </p:spPr>
        <p:txBody>
          <a:bodyPr/>
          <a:lstStyle/>
          <a:p>
            <a:r>
              <a:rPr lang="en-US" dirty="0" smtClean="0">
                <a:solidFill>
                  <a:srgbClr val="0070C0"/>
                </a:solidFill>
                <a:latin typeface="Cambria" panose="02040503050406030204" pitchFamily="18" charset="0"/>
              </a:rPr>
              <a:t>Summary</a:t>
            </a:r>
            <a:endParaRPr lang="en-US" dirty="0">
              <a:solidFill>
                <a:srgbClr val="0070C0"/>
              </a:solidFill>
              <a:latin typeface="Cambria" panose="02040503050406030204" pitchFamily="18" charset="0"/>
            </a:endParaRPr>
          </a:p>
        </p:txBody>
      </p:sp>
      <p:sp>
        <p:nvSpPr>
          <p:cNvPr id="3" name="TextBox 2"/>
          <p:cNvSpPr txBox="1"/>
          <p:nvPr/>
        </p:nvSpPr>
        <p:spPr>
          <a:xfrm>
            <a:off x="889958" y="1066800"/>
            <a:ext cx="7772400" cy="61863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Custom designed  sites</a:t>
            </a: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Built and maintained for effective SEO</a:t>
            </a: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Responsive mobile design</a:t>
            </a: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Great inventory search &amp; display</a:t>
            </a: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Allows customer to search by monthly payment (can be turned off)</a:t>
            </a: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Full integration with </a:t>
            </a:r>
            <a:r>
              <a:rPr lang="en-US" dirty="0" err="1" smtClean="0">
                <a:solidFill>
                  <a:schemeClr val="tx1">
                    <a:lumMod val="75000"/>
                    <a:lumOff val="25000"/>
                  </a:schemeClr>
                </a:solidFill>
                <a:latin typeface="Candara" panose="020E0502030303020204" pitchFamily="34" charset="0"/>
              </a:rPr>
              <a:t>ProMax</a:t>
            </a: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Robust and state of the art back end website management tool</a:t>
            </a: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Export inventory to 3</a:t>
            </a:r>
            <a:r>
              <a:rPr lang="en-US" baseline="30000" dirty="0" smtClean="0">
                <a:solidFill>
                  <a:schemeClr val="tx1">
                    <a:lumMod val="75000"/>
                    <a:lumOff val="25000"/>
                  </a:schemeClr>
                </a:solidFill>
                <a:latin typeface="Candara" panose="020E0502030303020204" pitchFamily="34" charset="0"/>
              </a:rPr>
              <a:t>rd</a:t>
            </a:r>
            <a:r>
              <a:rPr lang="en-US" dirty="0" smtClean="0">
                <a:solidFill>
                  <a:schemeClr val="tx1">
                    <a:lumMod val="75000"/>
                    <a:lumOff val="25000"/>
                  </a:schemeClr>
                </a:solidFill>
                <a:latin typeface="Candara" panose="020E0502030303020204" pitchFamily="34" charset="0"/>
              </a:rPr>
              <a:t> party sites</a:t>
            </a:r>
          </a:p>
          <a:p>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No term commitment</a:t>
            </a:r>
          </a:p>
          <a:p>
            <a:pPr marL="285750" indent="-285750">
              <a:buFont typeface="Arial" panose="020B0604020202020204" pitchFamily="34" charset="0"/>
              <a:buChar char="•"/>
            </a:pPr>
            <a:endParaRPr lang="en-US" dirty="0" smtClean="0">
              <a:solidFill>
                <a:schemeClr val="tx1">
                  <a:lumMod val="75000"/>
                  <a:lumOff val="25000"/>
                </a:schemeClr>
              </a:solidFill>
              <a:latin typeface="Candara" panose="020E0502030303020204" pitchFamily="34" charset="0"/>
            </a:endParaRP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Plus much more</a:t>
            </a:r>
          </a:p>
          <a:p>
            <a:endParaRPr lang="en-US" dirty="0" smtClean="0">
              <a:solidFill>
                <a:schemeClr val="tx1">
                  <a:lumMod val="75000"/>
                  <a:lumOff val="25000"/>
                </a:schemeClr>
              </a:solidFill>
              <a:latin typeface="Candara" panose="020E0502030303020204" pitchFamily="34" charset="0"/>
            </a:endParaRPr>
          </a:p>
          <a:p>
            <a:endParaRPr lang="en-US" dirty="0" smtClean="0"/>
          </a:p>
          <a:p>
            <a:endParaRPr lang="en-US" dirty="0"/>
          </a:p>
        </p:txBody>
      </p:sp>
    </p:spTree>
    <p:extLst>
      <p:ext uri="{BB962C8B-B14F-4D97-AF65-F5344CB8AC3E}">
        <p14:creationId xmlns:p14="http://schemas.microsoft.com/office/powerpoint/2010/main" val="3239924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28531"/>
            <a:ext cx="9144000" cy="2429470"/>
          </a:xfrm>
          <a:prstGeom prst="rect">
            <a:avLst/>
          </a:prstGeom>
        </p:spPr>
      </p:pic>
      <p:sp>
        <p:nvSpPr>
          <p:cNvPr id="2" name="Title 1"/>
          <p:cNvSpPr>
            <a:spLocks noGrp="1"/>
          </p:cNvSpPr>
          <p:nvPr>
            <p:ph type="title"/>
          </p:nvPr>
        </p:nvSpPr>
        <p:spPr>
          <a:xfrm>
            <a:off x="457200" y="76200"/>
            <a:ext cx="8229600" cy="1143000"/>
          </a:xfrm>
        </p:spPr>
        <p:txBody>
          <a:bodyPr/>
          <a:lstStyle/>
          <a:p>
            <a:r>
              <a:rPr lang="en-US" dirty="0" err="1" smtClean="0">
                <a:solidFill>
                  <a:srgbClr val="0070C0"/>
                </a:solidFill>
                <a:latin typeface="Cambria" panose="02040503050406030204" pitchFamily="18" charset="0"/>
              </a:rPr>
              <a:t>ProMax</a:t>
            </a:r>
            <a:r>
              <a:rPr lang="en-US" dirty="0" smtClean="0">
                <a:solidFill>
                  <a:srgbClr val="0070C0"/>
                </a:solidFill>
                <a:latin typeface="Cambria" panose="02040503050406030204" pitchFamily="18" charset="0"/>
              </a:rPr>
              <a:t> Websites</a:t>
            </a:r>
            <a:endParaRPr lang="en-US" dirty="0">
              <a:solidFill>
                <a:srgbClr val="0070C0"/>
              </a:solidFill>
              <a:latin typeface="Cambria" panose="02040503050406030204" pitchFamily="18" charset="0"/>
            </a:endParaRPr>
          </a:p>
        </p:txBody>
      </p:sp>
      <p:sp>
        <p:nvSpPr>
          <p:cNvPr id="3" name="TextBox 2"/>
          <p:cNvSpPr txBox="1"/>
          <p:nvPr/>
        </p:nvSpPr>
        <p:spPr>
          <a:xfrm>
            <a:off x="304800" y="1219200"/>
            <a:ext cx="8686800" cy="1323439"/>
          </a:xfrm>
          <a:prstGeom prst="rect">
            <a:avLst/>
          </a:prstGeom>
          <a:noFill/>
        </p:spPr>
        <p:txBody>
          <a:bodyPr wrap="square" rtlCol="0">
            <a:spAutoFit/>
          </a:bodyPr>
          <a:lstStyle/>
          <a:p>
            <a:pPr algn="ctr"/>
            <a:r>
              <a:rPr lang="en-US" sz="2000" dirty="0" smtClean="0">
                <a:solidFill>
                  <a:schemeClr val="tx1">
                    <a:lumMod val="75000"/>
                    <a:lumOff val="25000"/>
                  </a:schemeClr>
                </a:solidFill>
                <a:latin typeface="Candara" panose="020E0502030303020204" pitchFamily="34" charset="0"/>
              </a:rPr>
              <a:t>Providing your dealership a state of the art website that gives your customers the experience and information they desire.</a:t>
            </a:r>
          </a:p>
          <a:p>
            <a:pPr algn="ctr"/>
            <a:endParaRPr lang="en-US" sz="2000" dirty="0">
              <a:solidFill>
                <a:schemeClr val="tx1">
                  <a:lumMod val="75000"/>
                  <a:lumOff val="25000"/>
                </a:schemeClr>
              </a:solidFill>
              <a:latin typeface="Candara" panose="020E0502030303020204" pitchFamily="34" charset="0"/>
            </a:endParaRPr>
          </a:p>
          <a:p>
            <a:pPr algn="ctr"/>
            <a:r>
              <a:rPr lang="en-US" sz="2000" dirty="0" smtClean="0">
                <a:solidFill>
                  <a:schemeClr val="tx1">
                    <a:lumMod val="75000"/>
                    <a:lumOff val="25000"/>
                  </a:schemeClr>
                </a:solidFill>
                <a:latin typeface="Candara" panose="020E0502030303020204" pitchFamily="34" charset="0"/>
              </a:rPr>
              <a:t>Seamlessly integrated with ProMax, streamlining everything into one system.</a:t>
            </a:r>
            <a:endParaRPr lang="en-US" sz="2000" dirty="0">
              <a:solidFill>
                <a:schemeClr val="tx1">
                  <a:lumMod val="75000"/>
                  <a:lumOff val="25000"/>
                </a:schemeClr>
              </a:solidFill>
              <a:latin typeface="Candara" panose="020E0502030303020204" pitchFamily="34" charset="0"/>
            </a:endParaRPr>
          </a:p>
        </p:txBody>
      </p:sp>
      <p:sp>
        <p:nvSpPr>
          <p:cNvPr id="4" name="TextBox 3"/>
          <p:cNvSpPr txBox="1"/>
          <p:nvPr/>
        </p:nvSpPr>
        <p:spPr>
          <a:xfrm>
            <a:off x="1015332" y="2971800"/>
            <a:ext cx="7391400" cy="923330"/>
          </a:xfrm>
          <a:prstGeom prst="rect">
            <a:avLst/>
          </a:prstGeom>
          <a:noFill/>
        </p:spPr>
        <p:txBody>
          <a:bodyPr wrap="square" rtlCol="0">
            <a:spAutoFit/>
          </a:bodyPr>
          <a:lstStyle/>
          <a:p>
            <a:pPr algn="ctr"/>
            <a:r>
              <a:rPr lang="en-US" dirty="0" smtClean="0">
                <a:solidFill>
                  <a:schemeClr val="tx1">
                    <a:lumMod val="75000"/>
                    <a:lumOff val="25000"/>
                  </a:schemeClr>
                </a:solidFill>
                <a:latin typeface="Candara" panose="020E0502030303020204" pitchFamily="34" charset="0"/>
              </a:rPr>
              <a:t>Dealer Marketing Services, Inc.</a:t>
            </a:r>
          </a:p>
          <a:p>
            <a:pPr algn="ctr"/>
            <a:r>
              <a:rPr lang="en-US" dirty="0" smtClean="0">
                <a:solidFill>
                  <a:schemeClr val="tx1">
                    <a:lumMod val="75000"/>
                    <a:lumOff val="25000"/>
                  </a:schemeClr>
                </a:solidFill>
                <a:latin typeface="Candara" panose="020E0502030303020204" pitchFamily="34" charset="0"/>
              </a:rPr>
              <a:t>Makers of </a:t>
            </a:r>
            <a:r>
              <a:rPr lang="en-US" dirty="0" err="1" smtClean="0">
                <a:solidFill>
                  <a:schemeClr val="tx1">
                    <a:lumMod val="75000"/>
                    <a:lumOff val="25000"/>
                  </a:schemeClr>
                </a:solidFill>
                <a:latin typeface="Candara" panose="020E0502030303020204" pitchFamily="34" charset="0"/>
              </a:rPr>
              <a:t>ProMax</a:t>
            </a:r>
            <a:r>
              <a:rPr lang="en-US" dirty="0" smtClean="0">
                <a:solidFill>
                  <a:schemeClr val="tx1">
                    <a:lumMod val="75000"/>
                    <a:lumOff val="25000"/>
                  </a:schemeClr>
                </a:solidFill>
                <a:latin typeface="Candara" panose="020E0502030303020204" pitchFamily="34" charset="0"/>
              </a:rPr>
              <a:t> Unlimited</a:t>
            </a:r>
          </a:p>
          <a:p>
            <a:pPr algn="ctr"/>
            <a:r>
              <a:rPr lang="en-US" dirty="0" smtClean="0">
                <a:solidFill>
                  <a:schemeClr val="tx1">
                    <a:lumMod val="75000"/>
                    <a:lumOff val="25000"/>
                  </a:schemeClr>
                </a:solidFill>
                <a:latin typeface="Candara" panose="020E0502030303020204" pitchFamily="34" charset="0"/>
              </a:rPr>
              <a:t>563-344-7610</a:t>
            </a:r>
            <a:endParaRPr lang="en-US"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val="3460485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Cambria" panose="02040503050406030204" pitchFamily="18" charset="0"/>
              </a:rPr>
              <a:t>Importance of having a great website</a:t>
            </a:r>
            <a:endParaRPr lang="en-US" dirty="0">
              <a:solidFill>
                <a:srgbClr val="0070C0"/>
              </a:solidFill>
              <a:latin typeface="Cambria" panose="02040503050406030204" pitchFamily="18" charset="0"/>
            </a:endParaRPr>
          </a:p>
        </p:txBody>
      </p:sp>
      <p:sp>
        <p:nvSpPr>
          <p:cNvPr id="3" name="TextBox 2"/>
          <p:cNvSpPr txBox="1"/>
          <p:nvPr/>
        </p:nvSpPr>
        <p:spPr>
          <a:xfrm>
            <a:off x="762000" y="1600200"/>
            <a:ext cx="7696200" cy="4293483"/>
          </a:xfrm>
          <a:prstGeom prst="rect">
            <a:avLst/>
          </a:prstGeom>
          <a:noFill/>
        </p:spPr>
        <p:txBody>
          <a:bodyPr wrap="square" rtlCol="0">
            <a:spAutoFit/>
          </a:bodyPr>
          <a:lstStyle/>
          <a:p>
            <a:r>
              <a:rPr lang="en-US" sz="2100" dirty="0" smtClean="0">
                <a:solidFill>
                  <a:schemeClr val="tx1">
                    <a:lumMod val="75000"/>
                    <a:lumOff val="25000"/>
                  </a:schemeClr>
                </a:solidFill>
                <a:latin typeface="Candara" panose="020E0502030303020204" pitchFamily="34" charset="0"/>
              </a:rPr>
              <a:t>In years past the average person visited 5-6 dealerships before buying a vehicle. That average has now dropped to fewer than 2. Why is this? Because people are doing all their research online.</a:t>
            </a:r>
          </a:p>
          <a:p>
            <a:endParaRPr lang="en-US" sz="2100" dirty="0">
              <a:solidFill>
                <a:schemeClr val="tx1">
                  <a:lumMod val="75000"/>
                  <a:lumOff val="25000"/>
                </a:schemeClr>
              </a:solidFill>
              <a:latin typeface="Candara" panose="020E0502030303020204" pitchFamily="34" charset="0"/>
            </a:endParaRPr>
          </a:p>
          <a:p>
            <a:r>
              <a:rPr lang="en-US" sz="2100" dirty="0" smtClean="0">
                <a:solidFill>
                  <a:schemeClr val="tx1">
                    <a:lumMod val="75000"/>
                    <a:lumOff val="25000"/>
                  </a:schemeClr>
                </a:solidFill>
                <a:latin typeface="Candara" panose="020E0502030303020204" pitchFamily="34" charset="0"/>
              </a:rPr>
              <a:t>This shift in customer behavior highlights the importance of having a robust website that is capable of handling multiple device platforms, is beautifully designed yet still simple to navigate, helps inform your visitors and entices lead generation all while being easy to manage and maintain from anywhere!</a:t>
            </a:r>
          </a:p>
          <a:p>
            <a:endParaRPr lang="en-US" sz="2100" dirty="0">
              <a:solidFill>
                <a:schemeClr val="tx1">
                  <a:lumMod val="75000"/>
                  <a:lumOff val="25000"/>
                </a:schemeClr>
              </a:solidFill>
              <a:latin typeface="Candara" panose="020E0502030303020204" pitchFamily="34" charset="0"/>
            </a:endParaRPr>
          </a:p>
          <a:p>
            <a:r>
              <a:rPr lang="en-US" sz="2100" b="1" i="1" dirty="0" smtClean="0">
                <a:solidFill>
                  <a:schemeClr val="tx1">
                    <a:lumMod val="75000"/>
                    <a:lumOff val="25000"/>
                  </a:schemeClr>
                </a:solidFill>
                <a:latin typeface="Candara" panose="020E0502030303020204" pitchFamily="34" charset="0"/>
              </a:rPr>
              <a:t>With ProMax Websites, we’ve made it our top priority to ensure each website is built for success all while keeping the individual dealership’s design needs in mind.</a:t>
            </a:r>
            <a:endParaRPr lang="en-US" sz="2100" b="1" i="1"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val="1451598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88" y="25400"/>
            <a:ext cx="8991600" cy="1020762"/>
          </a:xfrm>
        </p:spPr>
        <p:txBody>
          <a:bodyPr>
            <a:normAutofit/>
          </a:bodyPr>
          <a:lstStyle/>
          <a:p>
            <a:r>
              <a:rPr lang="en-US" sz="3200" dirty="0" smtClean="0">
                <a:solidFill>
                  <a:srgbClr val="0070C0"/>
                </a:solidFill>
                <a:latin typeface="Cambria" panose="02040503050406030204" pitchFamily="18" charset="0"/>
              </a:rPr>
              <a:t>Custom designed specifically for your dealership</a:t>
            </a:r>
            <a:endParaRPr lang="en-US" sz="3200" dirty="0">
              <a:solidFill>
                <a:srgbClr val="0070C0"/>
              </a:solidFill>
              <a:latin typeface="Cambria" panose="02040503050406030204" pitchFamily="18" charset="0"/>
            </a:endParaRPr>
          </a:p>
        </p:txBody>
      </p:sp>
      <p:sp>
        <p:nvSpPr>
          <p:cNvPr id="3" name="TextBox 2"/>
          <p:cNvSpPr txBox="1"/>
          <p:nvPr/>
        </p:nvSpPr>
        <p:spPr>
          <a:xfrm>
            <a:off x="494578" y="990600"/>
            <a:ext cx="8192221" cy="3139321"/>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One of the most important aspects of keeping customers engaged on your site and getting them to return is by having a professionally designed website which is easy to navigate. </a:t>
            </a:r>
          </a:p>
          <a:p>
            <a:endParaRPr lang="en-US" dirty="0">
              <a:solidFill>
                <a:schemeClr val="tx1">
                  <a:lumMod val="75000"/>
                  <a:lumOff val="25000"/>
                </a:schemeClr>
              </a:solidFill>
              <a:latin typeface="Candara" panose="020E0502030303020204" pitchFamily="34" charset="0"/>
            </a:endParaRPr>
          </a:p>
          <a:p>
            <a:r>
              <a:rPr lang="en-US" b="1" i="1" dirty="0" smtClean="0">
                <a:solidFill>
                  <a:schemeClr val="tx1">
                    <a:lumMod val="75000"/>
                    <a:lumOff val="25000"/>
                  </a:schemeClr>
                </a:solidFill>
                <a:latin typeface="Candara" panose="020E0502030303020204" pitchFamily="34" charset="0"/>
              </a:rPr>
              <a:t>Each dealership receives a custom designed website </a:t>
            </a:r>
            <a:r>
              <a:rPr lang="en-US" dirty="0" smtClean="0">
                <a:solidFill>
                  <a:schemeClr val="tx1">
                    <a:lumMod val="75000"/>
                    <a:lumOff val="25000"/>
                  </a:schemeClr>
                </a:solidFill>
                <a:latin typeface="Candara" panose="020E0502030303020204" pitchFamily="34" charset="0"/>
              </a:rPr>
              <a:t>along with direct one-on-one access to one of our highly talented design team members.  Our designers work directly for us and strive to incorporate your specific design thoughts into a great looking and functional website. </a:t>
            </a:r>
          </a:p>
          <a:p>
            <a:endParaRPr lang="en-US" dirty="0" smtClean="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579" y="3544019"/>
            <a:ext cx="2701439" cy="250109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230" y="3544018"/>
            <a:ext cx="2696780" cy="249678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3254" y="3539704"/>
            <a:ext cx="2701440" cy="2501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560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147"/>
            <a:ext cx="8229600" cy="792162"/>
          </a:xfrm>
        </p:spPr>
        <p:txBody>
          <a:bodyPr/>
          <a:lstStyle/>
          <a:p>
            <a:r>
              <a:rPr lang="en-US" dirty="0" smtClean="0">
                <a:solidFill>
                  <a:srgbClr val="0070C0"/>
                </a:solidFill>
                <a:latin typeface="Cambria" panose="02040503050406030204" pitchFamily="18" charset="0"/>
              </a:rPr>
              <a:t>Responsive design for mobile</a:t>
            </a:r>
            <a:endParaRPr lang="en-US" dirty="0">
              <a:solidFill>
                <a:srgbClr val="0070C0"/>
              </a:solidFill>
              <a:latin typeface="Cambria" panose="02040503050406030204" pitchFamily="18" charset="0"/>
            </a:endParaRPr>
          </a:p>
        </p:txBody>
      </p:sp>
      <p:sp>
        <p:nvSpPr>
          <p:cNvPr id="3" name="TextBox 2"/>
          <p:cNvSpPr txBox="1"/>
          <p:nvPr/>
        </p:nvSpPr>
        <p:spPr>
          <a:xfrm>
            <a:off x="457200" y="969309"/>
            <a:ext cx="8277183" cy="2031325"/>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Every year more and more people are using mobile devices when searching for a vehicle online.  So having a website which functions just as well, if not better, on a mobile device as on a desktop is crucial, now more than ever. </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All our websites are built utilizing responsive mobile design. This will ensure that no matter what the device, whether desktop, tablet, or smartphone, your customers will have a great experience when browsing on your new website.</a:t>
            </a:r>
            <a:endParaRPr lang="en-US" dirty="0">
              <a:solidFill>
                <a:schemeClr val="tx1">
                  <a:lumMod val="75000"/>
                  <a:lumOff val="25000"/>
                </a:schemeClr>
              </a:solidFill>
              <a:latin typeface="Candara" panose="020E0502030303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371461"/>
            <a:ext cx="1752600" cy="35483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874" y="3343375"/>
            <a:ext cx="2286000" cy="3117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5874" y="3308376"/>
            <a:ext cx="4269562" cy="3203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870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Cambria" panose="02040503050406030204" pitchFamily="18" charset="0"/>
              </a:rPr>
              <a:t>What good is a website if it’s not built for effective SEO?</a:t>
            </a:r>
            <a:endParaRPr lang="en-US" dirty="0">
              <a:solidFill>
                <a:srgbClr val="0070C0"/>
              </a:solidFill>
              <a:latin typeface="Cambria" panose="02040503050406030204" pitchFamily="18" charset="0"/>
            </a:endParaRPr>
          </a:p>
        </p:txBody>
      </p:sp>
      <p:sp>
        <p:nvSpPr>
          <p:cNvPr id="3" name="TextBox 2"/>
          <p:cNvSpPr txBox="1"/>
          <p:nvPr/>
        </p:nvSpPr>
        <p:spPr>
          <a:xfrm>
            <a:off x="304800" y="1828799"/>
            <a:ext cx="3962400" cy="5078313"/>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Including  your website in all possible advertising is a great start but it can’t be your sole method of driving traffic to your site. You must have a website that is going to come up organically in customers’ search engine results too!</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Because of this, we adhere to the guidelines set forth by Google on maintaining strong SEO-centric sites.  This is followed up via regular internal review, tweaking, and testing. We even allow you, the dealership, the ability to monitor and control key SEO items such as page titles, page descriptions, links, and page content in order to help maximize organic SEO effectiveness.  </a:t>
            </a:r>
            <a:endParaRPr lang="en-US" dirty="0">
              <a:solidFill>
                <a:schemeClr val="tx1">
                  <a:lumMod val="75000"/>
                  <a:lumOff val="25000"/>
                </a:schemeClr>
              </a:solidFill>
              <a:latin typeface="Candara" panose="020E0502030303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599" y="2362200"/>
            <a:ext cx="4417887"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605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0070C0"/>
                </a:solidFill>
                <a:latin typeface="Cambria" panose="02040503050406030204" pitchFamily="18" charset="0"/>
              </a:rPr>
              <a:t>Inventory search &amp; display – After all, isn’t this why most people are on your website?</a:t>
            </a:r>
            <a:endParaRPr lang="en-US" sz="3200" dirty="0">
              <a:solidFill>
                <a:srgbClr val="0070C0"/>
              </a:solidFill>
              <a:latin typeface="Cambria" panose="02040503050406030204" pitchFamily="18" charset="0"/>
            </a:endParaRPr>
          </a:p>
        </p:txBody>
      </p:sp>
      <p:sp>
        <p:nvSpPr>
          <p:cNvPr id="4" name="TextBox 3"/>
          <p:cNvSpPr txBox="1"/>
          <p:nvPr/>
        </p:nvSpPr>
        <p:spPr>
          <a:xfrm>
            <a:off x="228600" y="1920815"/>
            <a:ext cx="4038600" cy="3970318"/>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As you well know, a majority of your website visitors are interested in seeing what you currently have in stock.  So having an intuitive and informative inventory search is key in order to build visitor retention and engagement.</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Studies have shown that a majority of visitors are ‘payment’ buyers.  </a:t>
            </a:r>
            <a:r>
              <a:rPr lang="en-US" b="1" i="1" dirty="0" smtClean="0">
                <a:solidFill>
                  <a:schemeClr val="tx1">
                    <a:lumMod val="75000"/>
                    <a:lumOff val="25000"/>
                  </a:schemeClr>
                </a:solidFill>
                <a:latin typeface="Candara" panose="020E0502030303020204" pitchFamily="34" charset="0"/>
              </a:rPr>
              <a:t>Our websites provide visitors the option to search for their next vehicle by payment </a:t>
            </a:r>
            <a:r>
              <a:rPr lang="en-US" dirty="0" smtClean="0">
                <a:solidFill>
                  <a:schemeClr val="tx1">
                    <a:lumMod val="75000"/>
                    <a:lumOff val="25000"/>
                  </a:schemeClr>
                </a:solidFill>
                <a:latin typeface="Candara" panose="020E0502030303020204" pitchFamily="34" charset="0"/>
              </a:rPr>
              <a:t>via our state of the art inventory search module and other advanced search filters.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088" y="1920815"/>
            <a:ext cx="4444400" cy="4114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93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70C0"/>
                </a:solidFill>
                <a:latin typeface="Cambria" panose="02040503050406030204" pitchFamily="18" charset="0"/>
              </a:rPr>
              <a:t>Vehicle Detail Page</a:t>
            </a:r>
            <a:endParaRPr lang="en-US" dirty="0">
              <a:solidFill>
                <a:srgbClr val="0070C0"/>
              </a:solidFill>
              <a:latin typeface="Cambria" panose="02040503050406030204" pitchFamily="18" charset="0"/>
            </a:endParaRPr>
          </a:p>
        </p:txBody>
      </p:sp>
      <p:sp>
        <p:nvSpPr>
          <p:cNvPr id="3" name="TextBox 2"/>
          <p:cNvSpPr txBox="1"/>
          <p:nvPr/>
        </p:nvSpPr>
        <p:spPr>
          <a:xfrm>
            <a:off x="533400" y="1570602"/>
            <a:ext cx="4114800" cy="4801314"/>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Our vehicle detail page has been designed to maximize the amount of important information readily available</a:t>
            </a:r>
            <a:r>
              <a:rPr lang="en-US" dirty="0">
                <a:solidFill>
                  <a:schemeClr val="tx1">
                    <a:lumMod val="75000"/>
                    <a:lumOff val="25000"/>
                  </a:schemeClr>
                </a:solidFill>
                <a:latin typeface="Candara" panose="020E0502030303020204" pitchFamily="34" charset="0"/>
              </a:rPr>
              <a:t> </a:t>
            </a:r>
            <a:r>
              <a:rPr lang="en-US" dirty="0" smtClean="0">
                <a:solidFill>
                  <a:schemeClr val="tx1">
                    <a:lumMod val="75000"/>
                    <a:lumOff val="25000"/>
                  </a:schemeClr>
                </a:solidFill>
                <a:latin typeface="Candara" panose="020E0502030303020204" pitchFamily="34" charset="0"/>
              </a:rPr>
              <a:t>and to help directly engage your visitors on a personal level.</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Specifically, this page highlights multiple payment ranges and invites your customers to adjust payment-oriented items such as price</a:t>
            </a:r>
            <a:r>
              <a:rPr lang="en-US" dirty="0">
                <a:solidFill>
                  <a:schemeClr val="tx1">
                    <a:lumMod val="75000"/>
                    <a:lumOff val="25000"/>
                  </a:schemeClr>
                </a:solidFill>
                <a:latin typeface="Candara" panose="020E0502030303020204" pitchFamily="34" charset="0"/>
              </a:rPr>
              <a:t>, down payment, term, and interest </a:t>
            </a:r>
            <a:r>
              <a:rPr lang="en-US" dirty="0" smtClean="0">
                <a:solidFill>
                  <a:schemeClr val="tx1">
                    <a:lumMod val="75000"/>
                    <a:lumOff val="25000"/>
                  </a:schemeClr>
                </a:solidFill>
                <a:latin typeface="Candara" panose="020E0502030303020204" pitchFamily="34" charset="0"/>
              </a:rPr>
              <a:t>rate on the fly. </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This type of interaction is engineered to give customers mental ownership of the vehicle, which drastically increases the chance of them filling out a form, calling, or stopping in for a test drive.</a:t>
            </a:r>
            <a:endParaRPr lang="en-US" dirty="0">
              <a:solidFill>
                <a:schemeClr val="tx1">
                  <a:lumMod val="75000"/>
                  <a:lumOff val="25000"/>
                </a:schemeClr>
              </a:solidFill>
              <a:latin typeface="Candara" panose="020E0502030303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5516" y="1342971"/>
            <a:ext cx="3632683" cy="5030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236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Cambria" panose="02040503050406030204" pitchFamily="18" charset="0"/>
              </a:rPr>
              <a:t>Integration with ProMax</a:t>
            </a:r>
            <a:r>
              <a:rPr lang="en-US" dirty="0">
                <a:solidFill>
                  <a:srgbClr val="0070C0"/>
                </a:solidFill>
                <a:latin typeface="Cambria" panose="02040503050406030204" pitchFamily="18" charset="0"/>
              </a:rPr>
              <a:t> </a:t>
            </a:r>
            <a:r>
              <a:rPr lang="en-US" dirty="0" smtClean="0">
                <a:solidFill>
                  <a:srgbClr val="0070C0"/>
                </a:solidFill>
                <a:latin typeface="Cambria" panose="02040503050406030204" pitchFamily="18" charset="0"/>
              </a:rPr>
              <a:t>– making your job easier and more efficient</a:t>
            </a:r>
            <a:endParaRPr lang="en-US" dirty="0">
              <a:solidFill>
                <a:srgbClr val="0070C0"/>
              </a:solidFill>
              <a:latin typeface="Cambria" panose="02040503050406030204" pitchFamily="18" charset="0"/>
            </a:endParaRPr>
          </a:p>
        </p:txBody>
      </p:sp>
      <p:sp>
        <p:nvSpPr>
          <p:cNvPr id="3" name="TextBox 2"/>
          <p:cNvSpPr txBox="1"/>
          <p:nvPr/>
        </p:nvSpPr>
        <p:spPr>
          <a:xfrm>
            <a:off x="533400" y="1752600"/>
            <a:ext cx="8153400" cy="2585323"/>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Your website is a fluid entity. If you set it up and leave it, you won’t see the results needed to stay competitive. </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We understand this concern and that is why we spent so much time ensuring that </a:t>
            </a:r>
            <a:r>
              <a:rPr lang="en-US" b="1" i="1" dirty="0" smtClean="0">
                <a:solidFill>
                  <a:schemeClr val="tx1">
                    <a:lumMod val="75000"/>
                    <a:lumOff val="25000"/>
                  </a:schemeClr>
                </a:solidFill>
                <a:latin typeface="Candara" panose="020E0502030303020204" pitchFamily="34" charset="0"/>
              </a:rPr>
              <a:t>your website can be managed directly through the integration with ProMax</a:t>
            </a:r>
            <a:r>
              <a:rPr lang="en-US" dirty="0" smtClean="0">
                <a:solidFill>
                  <a:schemeClr val="tx1">
                    <a:lumMod val="75000"/>
                    <a:lumOff val="25000"/>
                  </a:schemeClr>
                </a:solidFill>
                <a:latin typeface="Candara" panose="020E0502030303020204" pitchFamily="34" charset="0"/>
              </a:rPr>
              <a:t>. The days of maintaining multiple systems can be a thing of the past.</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In the next few screens you will see just how easy it is for you to manage every aspect of your website.</a:t>
            </a:r>
            <a:endParaRPr lang="en-US" dirty="0">
              <a:solidFill>
                <a:schemeClr val="tx1">
                  <a:lumMod val="75000"/>
                  <a:lumOff val="25000"/>
                </a:schemeClr>
              </a:solidFill>
              <a:latin typeface="Candara" panose="020E0502030303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627" y="4495800"/>
            <a:ext cx="5340350" cy="216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548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800" dirty="0" smtClean="0">
                <a:solidFill>
                  <a:srgbClr val="0070C0"/>
                </a:solidFill>
                <a:latin typeface="Cambria" panose="02040503050406030204" pitchFamily="18" charset="0"/>
              </a:rPr>
              <a:t>Managing website leads through </a:t>
            </a:r>
            <a:r>
              <a:rPr lang="en-US" sz="3800" dirty="0" err="1" smtClean="0">
                <a:solidFill>
                  <a:srgbClr val="0070C0"/>
                </a:solidFill>
                <a:latin typeface="Cambria" panose="02040503050406030204" pitchFamily="18" charset="0"/>
              </a:rPr>
              <a:t>ProMax</a:t>
            </a:r>
            <a:endParaRPr lang="en-US" sz="3800" dirty="0">
              <a:solidFill>
                <a:srgbClr val="0070C0"/>
              </a:solidFill>
              <a:latin typeface="Cambria" panose="02040503050406030204" pitchFamily="18" charset="0"/>
            </a:endParaRPr>
          </a:p>
        </p:txBody>
      </p:sp>
      <p:sp>
        <p:nvSpPr>
          <p:cNvPr id="3" name="TextBox 2"/>
          <p:cNvSpPr txBox="1"/>
          <p:nvPr/>
        </p:nvSpPr>
        <p:spPr>
          <a:xfrm>
            <a:off x="304800" y="1219200"/>
            <a:ext cx="8610600" cy="2585323"/>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All leads generated from the website will be imported directly into your ProMax system in real time. You will be notified immediately of any new lead via the message center, email, or even text notification. </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Within ProMax, you will have access to a separate prospect log geared specifically towards reviewing and handling internet leads.  There are many CRM/ILM features available within ProMax providing you the necessary tools to effectively work every new lead as you see fit.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657600"/>
            <a:ext cx="502051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0143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1107</Words>
  <Application>Microsoft Office PowerPoint</Application>
  <PresentationFormat>On-screen Show (4:3)</PresentationFormat>
  <Paragraphs>80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ProMax Websites</vt:lpstr>
      <vt:lpstr>Importance of having a great website</vt:lpstr>
      <vt:lpstr>Custom designed specifically for your dealership</vt:lpstr>
      <vt:lpstr>Responsive design for mobile</vt:lpstr>
      <vt:lpstr>What good is a website if it’s not built for effective SEO?</vt:lpstr>
      <vt:lpstr>Inventory search &amp; display – After all, isn’t this why most people are on your website?</vt:lpstr>
      <vt:lpstr>Vehicle Detail Page</vt:lpstr>
      <vt:lpstr>Integration with ProMax – making your job easier and more efficient</vt:lpstr>
      <vt:lpstr>Managing website leads through ProMax</vt:lpstr>
      <vt:lpstr>Managing your inventory through ProMax</vt:lpstr>
      <vt:lpstr>Manage your website’s display, functionality, and content through ProMax</vt:lpstr>
      <vt:lpstr>Summary</vt:lpstr>
      <vt:lpstr>ProMax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ProMax Websites</dc:title>
  <dc:creator>Scott Smith</dc:creator>
  <cp:lastModifiedBy>Kyle Maxson</cp:lastModifiedBy>
  <cp:revision>88</cp:revision>
  <cp:lastPrinted>2015-07-23T16:28:50Z</cp:lastPrinted>
  <dcterms:created xsi:type="dcterms:W3CDTF">2015-07-23T14:47:53Z</dcterms:created>
  <dcterms:modified xsi:type="dcterms:W3CDTF">2015-08-06T13:15:41Z</dcterms:modified>
</cp:coreProperties>
</file>